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notesSlides/notesSlide24.xml" ContentType="application/vnd.openxmlformats-officedocument.presentationml.notesSlide+xml"/>
  <Override PartName="/ppt/tags/tag35.xml" ContentType="application/vnd.openxmlformats-officedocument.presentationml.tags+xml"/>
  <Override PartName="/ppt/notesSlides/notesSlide2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33.xml" ContentType="application/vnd.openxmlformats-officedocument.presentationml.notesSlide+xml"/>
  <Override PartName="/ppt/tags/tag68.xml" ContentType="application/vnd.openxmlformats-officedocument.presentationml.tags+xml"/>
  <Override PartName="/ppt/notesSlides/notesSlide3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7.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1"/>
  </p:notesMasterIdLst>
  <p:handoutMasterIdLst>
    <p:handoutMasterId r:id="rId82"/>
  </p:handoutMasterIdLst>
  <p:sldIdLst>
    <p:sldId id="256" r:id="rId4"/>
    <p:sldId id="606" r:id="rId5"/>
    <p:sldId id="275" r:id="rId6"/>
    <p:sldId id="611" r:id="rId7"/>
    <p:sldId id="315" r:id="rId8"/>
    <p:sldId id="563" r:id="rId9"/>
    <p:sldId id="511" r:id="rId10"/>
    <p:sldId id="530" r:id="rId11"/>
    <p:sldId id="591" r:id="rId12"/>
    <p:sldId id="513" r:id="rId13"/>
    <p:sldId id="565" r:id="rId14"/>
    <p:sldId id="452" r:id="rId15"/>
    <p:sldId id="595" r:id="rId16"/>
    <p:sldId id="568" r:id="rId17"/>
    <p:sldId id="537" r:id="rId18"/>
    <p:sldId id="443" r:id="rId19"/>
    <p:sldId id="327" r:id="rId20"/>
    <p:sldId id="510" r:id="rId21"/>
    <p:sldId id="508" r:id="rId22"/>
    <p:sldId id="507" r:id="rId23"/>
    <p:sldId id="556" r:id="rId24"/>
    <p:sldId id="571" r:id="rId25"/>
    <p:sldId id="634" r:id="rId26"/>
    <p:sldId id="532" r:id="rId27"/>
    <p:sldId id="573" r:id="rId28"/>
    <p:sldId id="605" r:id="rId29"/>
    <p:sldId id="449" r:id="rId30"/>
    <p:sldId id="447" r:id="rId31"/>
    <p:sldId id="618" r:id="rId32"/>
    <p:sldId id="610" r:id="rId33"/>
    <p:sldId id="608" r:id="rId34"/>
    <p:sldId id="609" r:id="rId35"/>
    <p:sldId id="607" r:id="rId36"/>
    <p:sldId id="544" r:id="rId37"/>
    <p:sldId id="545" r:id="rId38"/>
    <p:sldId id="536" r:id="rId39"/>
    <p:sldId id="477" r:id="rId40"/>
    <p:sldId id="478" r:id="rId41"/>
    <p:sldId id="593" r:id="rId42"/>
    <p:sldId id="578" r:id="rId43"/>
    <p:sldId id="579" r:id="rId44"/>
    <p:sldId id="559" r:id="rId45"/>
    <p:sldId id="577" r:id="rId46"/>
    <p:sldId id="516" r:id="rId47"/>
    <p:sldId id="580" r:id="rId48"/>
    <p:sldId id="464" r:id="rId49"/>
    <p:sldId id="321" r:id="rId50"/>
    <p:sldId id="439" r:id="rId51"/>
    <p:sldId id="505" r:id="rId52"/>
    <p:sldId id="512" r:id="rId53"/>
    <p:sldId id="462" r:id="rId54"/>
    <p:sldId id="601" r:id="rId55"/>
    <p:sldId id="602" r:id="rId56"/>
    <p:sldId id="612" r:id="rId57"/>
    <p:sldId id="613" r:id="rId58"/>
    <p:sldId id="626" r:id="rId59"/>
    <p:sldId id="619" r:id="rId60"/>
    <p:sldId id="620" r:id="rId61"/>
    <p:sldId id="621" r:id="rId62"/>
    <p:sldId id="622" r:id="rId63"/>
    <p:sldId id="623" r:id="rId64"/>
    <p:sldId id="624" r:id="rId65"/>
    <p:sldId id="627" r:id="rId66"/>
    <p:sldId id="564" r:id="rId67"/>
    <p:sldId id="581" r:id="rId68"/>
    <p:sldId id="588" r:id="rId69"/>
    <p:sldId id="589" r:id="rId70"/>
    <p:sldId id="590" r:id="rId71"/>
    <p:sldId id="566" r:id="rId72"/>
    <p:sldId id="586" r:id="rId73"/>
    <p:sldId id="582" r:id="rId74"/>
    <p:sldId id="541" r:id="rId75"/>
    <p:sldId id="542" r:id="rId76"/>
    <p:sldId id="538" r:id="rId77"/>
    <p:sldId id="592" r:id="rId78"/>
    <p:sldId id="429" r:id="rId79"/>
    <p:sldId id="473" r:id="rId80"/>
  </p:sldIdLst>
  <p:sldSz cx="9144000" cy="6858000" type="screen4x3"/>
  <p:notesSz cx="7099300" cy="10234613"/>
  <p:embeddedFontLst>
    <p:embeddedFont>
      <p:font typeface="Candara" panose="020E0502030303020204" pitchFamily="34" charset="0"/>
      <p:regular r:id="rId83"/>
      <p:bold r:id="rId84"/>
      <p:italic r:id="rId85"/>
      <p:boldItalic r:id="rId86"/>
    </p:embeddedFont>
    <p:embeddedFont>
      <p:font typeface="Cambria Math" panose="02040503050406030204" pitchFamily="18" charset="0"/>
      <p:regular r:id="rId87"/>
    </p:embeddedFont>
    <p:embeddedFont>
      <p:font typeface="GreekC" panose="020B0604020202020204" charset="0"/>
      <p:regular r:id="rId88"/>
    </p:embeddedFont>
    <p:embeddedFont>
      <p:font typeface="Century Gothic" panose="020B0502020202020204" pitchFamily="34" charset="0"/>
      <p:regular r:id="rId89"/>
      <p:bold r:id="rId90"/>
      <p:italic r:id="rId91"/>
      <p:boldItalic r:id="rId92"/>
    </p:embeddedFont>
    <p:embeddedFont>
      <p:font typeface="Times" panose="02020603050405020304" pitchFamily="18" charset="0"/>
      <p:regular r:id="rId93"/>
      <p:bold r:id="rId94"/>
      <p:italic r:id="rId95"/>
      <p:boldItalic r:id="rId96"/>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 id="611"/>
            <p14:sldId id="315"/>
          </p14:sldIdLst>
        </p14:section>
        <p14:section name="Coagulants" id="{B0CF363D-D798-445F-BF2B-51B8DD6C26E5}">
          <p14:sldIdLst>
            <p14:sldId id="563"/>
            <p14:sldId id="511"/>
            <p14:sldId id="530"/>
            <p14:sldId id="591"/>
            <p14:sldId id="513"/>
          </p14:sldIdLst>
        </p14:section>
        <p14:section name="Electrostatic neutrality or Polar" id="{2C6A5235-6DB3-4F8E-A09E-05E33930B3C1}">
          <p14:sldIdLst>
            <p14:sldId id="565"/>
            <p14:sldId id="452"/>
            <p14:sldId id="595"/>
            <p14:sldId id="568"/>
            <p14:sldId id="537"/>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05"/>
            <p14:sldId id="449"/>
            <p14:sldId id="447"/>
            <p14:sldId id="618"/>
            <p14:sldId id="610"/>
          </p14:sldIdLst>
        </p14:section>
        <p14:section name="Creating high energy dissipation rate" id="{621D52EC-9CA4-4850-BAEC-49A41317CD52}">
          <p14:sldIdLst>
            <p14:sldId id="608"/>
            <p14:sldId id="609"/>
            <p14:sldId id="607"/>
            <p14:sldId id="544"/>
            <p14:sldId id="545"/>
            <p14:sldId id="536"/>
            <p14:sldId id="477"/>
            <p14:sldId id="478"/>
            <p14:sldId id="593"/>
            <p14:sldId id="578"/>
            <p14:sldId id="579"/>
            <p14:sldId id="559"/>
            <p14:sldId id="577"/>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89" autoAdjust="0"/>
    <p:restoredTop sz="81352" autoAdjust="0"/>
  </p:normalViewPr>
  <p:slideViewPr>
    <p:cSldViewPr snapToGrid="0">
      <p:cViewPr varScale="1">
        <p:scale>
          <a:sx n="72" d="100"/>
          <a:sy n="72" d="100"/>
        </p:scale>
        <p:origin x="1310" y="67"/>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24472"/>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font" Target="fonts/font5.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12</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31</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32</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37</a:t>
            </a:fld>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DC Hydraulic Rapid</a:t>
            </a:r>
            <a:r>
              <a:rPr lang="en-US" baseline="0" dirty="0"/>
              <a:t> Mix 14 </a:t>
            </a:r>
            <a:r>
              <a:rPr lang="en-US" baseline="0" dirty="0" err="1"/>
              <a:t>solution.xmcd</a:t>
            </a:r>
            <a:r>
              <a:rPr lang="en-US" baseline="0" dirty="0"/>
              <a:t> </a:t>
            </a:r>
          </a:p>
          <a:p>
            <a:r>
              <a:rPr lang="en-US" baseline="0" dirty="0"/>
              <a:t>All of the kinetic energy in the jet is lost. Minor loss coefficient is 1</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46</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47</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48</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51</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52</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53</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60</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63</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64</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68</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69</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75</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76</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77</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5</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6</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64906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jpeg"/><Relationship Id="rId12" Type="http://schemas.openxmlformats.org/officeDocument/2006/relationships/hyperlink" Target="../Polls/RM.pptx#-1,3,ECNTheor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20.emf"/><Relationship Id="rId18" Type="http://schemas.openxmlformats.org/officeDocument/2006/relationships/image" Target="../media/image25.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oleObject" Target="../embeddings/oleObject1.bin"/><Relationship Id="rId17" Type="http://schemas.openxmlformats.org/officeDocument/2006/relationships/image" Target="../media/image24.png"/><Relationship Id="rId2" Type="http://schemas.openxmlformats.org/officeDocument/2006/relationships/tags" Target="../tags/tag6.xml"/><Relationship Id="rId16" Type="http://schemas.openxmlformats.org/officeDocument/2006/relationships/image" Target="../media/image23.png"/><Relationship Id="rId1" Type="http://schemas.openxmlformats.org/officeDocument/2006/relationships/vmlDrawing" Target="../drawings/vmlDrawing1.vml"/><Relationship Id="rId6" Type="http://schemas.openxmlformats.org/officeDocument/2006/relationships/tags" Target="../tags/tag10.xml"/><Relationship Id="rId11" Type="http://schemas.openxmlformats.org/officeDocument/2006/relationships/image" Target="../media/image17.png"/><Relationship Id="rId5" Type="http://schemas.openxmlformats.org/officeDocument/2006/relationships/tags" Target="../tags/tag9.xml"/><Relationship Id="rId15" Type="http://schemas.openxmlformats.org/officeDocument/2006/relationships/image" Target="../media/image22.png"/><Relationship Id="rId10" Type="http://schemas.openxmlformats.org/officeDocument/2006/relationships/image" Target="../media/image10.png"/><Relationship Id="rId19" Type="http://schemas.openxmlformats.org/officeDocument/2006/relationships/image" Target="../media/image26.png"/><Relationship Id="rId4" Type="http://schemas.openxmlformats.org/officeDocument/2006/relationships/tags" Target="../tags/tag8.xml"/><Relationship Id="rId9" Type="http://schemas.openxmlformats.org/officeDocument/2006/relationships/notesSlide" Target="../notesSlides/notesSlide15.xml"/><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7.wmf"/><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slideLayout" Target="../slideLayouts/slideLayout16.xml"/><Relationship Id="rId7" Type="http://schemas.openxmlformats.org/officeDocument/2006/relationships/image" Target="../media/image31.jpeg"/><Relationship Id="rId12" Type="http://schemas.openxmlformats.org/officeDocument/2006/relationships/image" Target="../media/image1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notesSlide" Target="../notesSlides/notesSlide18.xml"/><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1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38.wmf"/><Relationship Id="rId18" Type="http://schemas.openxmlformats.org/officeDocument/2006/relationships/image" Target="../media/image43.png"/><Relationship Id="rId3" Type="http://schemas.openxmlformats.org/officeDocument/2006/relationships/tags" Target="../tags/tag16.xml"/><Relationship Id="rId21" Type="http://schemas.openxmlformats.org/officeDocument/2006/relationships/image" Target="../media/image45.png"/><Relationship Id="rId7" Type="http://schemas.openxmlformats.org/officeDocument/2006/relationships/tags" Target="../tags/tag20.xml"/><Relationship Id="rId12" Type="http://schemas.openxmlformats.org/officeDocument/2006/relationships/oleObject" Target="../embeddings/oleObject3.bin"/><Relationship Id="rId17" Type="http://schemas.openxmlformats.org/officeDocument/2006/relationships/image" Target="../media/image42.png"/><Relationship Id="rId2" Type="http://schemas.openxmlformats.org/officeDocument/2006/relationships/tags" Target="../tags/tag15.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notesSlide" Target="../notesSlides/notesSlide20.xml"/><Relationship Id="rId5" Type="http://schemas.openxmlformats.org/officeDocument/2006/relationships/tags" Target="../tags/tag18.xml"/><Relationship Id="rId15" Type="http://schemas.openxmlformats.org/officeDocument/2006/relationships/image" Target="../media/image40.png"/><Relationship Id="rId10" Type="http://schemas.openxmlformats.org/officeDocument/2006/relationships/slideLayout" Target="../slideLayouts/slideLayout16.xml"/><Relationship Id="rId19" Type="http://schemas.openxmlformats.org/officeDocument/2006/relationships/image" Target="../media/image29.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4.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1.png"/><Relationship Id="rId3" Type="http://schemas.openxmlformats.org/officeDocument/2006/relationships/tags" Target="../tags/tag24.xml"/><Relationship Id="rId7" Type="http://schemas.openxmlformats.org/officeDocument/2006/relationships/slideLayout" Target="../slideLayouts/slideLayout19.xml"/><Relationship Id="rId12" Type="http://schemas.openxmlformats.org/officeDocument/2006/relationships/image" Target="../media/image50.png"/><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tags" Target="../tags/tag27.xml"/><Relationship Id="rId11" Type="http://schemas.openxmlformats.org/officeDocument/2006/relationships/image" Target="../media/image49.png"/><Relationship Id="rId5" Type="http://schemas.openxmlformats.org/officeDocument/2006/relationships/tags" Target="../tags/tag26.xml"/><Relationship Id="rId15" Type="http://schemas.openxmlformats.org/officeDocument/2006/relationships/image" Target="../media/image53.png"/><Relationship Id="rId10" Type="http://schemas.openxmlformats.org/officeDocument/2006/relationships/image" Target="../media/image48.wmf"/><Relationship Id="rId4" Type="http://schemas.openxmlformats.org/officeDocument/2006/relationships/tags" Target="../tags/tag25.xml"/><Relationship Id="rId9" Type="http://schemas.openxmlformats.org/officeDocument/2006/relationships/oleObject" Target="file:///C:\Users\mw24\Google%20Drive\Mathcad%2015%20files\Rapid%20mix%20exploration.xmcd\Selection%201299%201011%201713%201220" TargetMode="External"/><Relationship Id="rId1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6.xml"/><Relationship Id="rId1" Type="http://schemas.openxmlformats.org/officeDocument/2006/relationships/tags" Target="../tags/tag28.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oleObject" Target="file:///C:\Users\mw24\Documents\Mathcad\Kolmogorov%20diffusion%20Rapid%20Mix.xmcd\Selection%20611%201210%20713%201293" TargetMode="External"/><Relationship Id="rId18" Type="http://schemas.openxmlformats.org/officeDocument/2006/relationships/image" Target="../media/image61.png"/><Relationship Id="rId3" Type="http://schemas.openxmlformats.org/officeDocument/2006/relationships/tags" Target="../tags/tag30.xml"/><Relationship Id="rId21" Type="http://schemas.openxmlformats.org/officeDocument/2006/relationships/image" Target="../media/image64.png"/><Relationship Id="rId7" Type="http://schemas.openxmlformats.org/officeDocument/2006/relationships/slideLayout" Target="../slideLayouts/slideLayout19.xml"/><Relationship Id="rId12" Type="http://schemas.openxmlformats.org/officeDocument/2006/relationships/image" Target="../media/image57.wmf"/><Relationship Id="rId17" Type="http://schemas.openxmlformats.org/officeDocument/2006/relationships/image" Target="../media/image60.png"/><Relationship Id="rId2" Type="http://schemas.openxmlformats.org/officeDocument/2006/relationships/tags" Target="../tags/tag29.xml"/><Relationship Id="rId16" Type="http://schemas.openxmlformats.org/officeDocument/2006/relationships/image" Target="../media/image59.emf"/><Relationship Id="rId20" Type="http://schemas.openxmlformats.org/officeDocument/2006/relationships/image" Target="../media/image63.png"/><Relationship Id="rId1" Type="http://schemas.openxmlformats.org/officeDocument/2006/relationships/vmlDrawing" Target="../drawings/vmlDrawing6.vml"/><Relationship Id="rId6" Type="http://schemas.openxmlformats.org/officeDocument/2006/relationships/tags" Target="../tags/tag33.xml"/><Relationship Id="rId11" Type="http://schemas.openxmlformats.org/officeDocument/2006/relationships/oleObject" Target="../embeddings/oleObject6.bin"/><Relationship Id="rId5" Type="http://schemas.openxmlformats.org/officeDocument/2006/relationships/tags" Target="../tags/tag32.xml"/><Relationship Id="rId15" Type="http://schemas.openxmlformats.org/officeDocument/2006/relationships/image" Target="../media/image54.png"/><Relationship Id="rId10" Type="http://schemas.openxmlformats.org/officeDocument/2006/relationships/image" Target="../media/image56.wmf"/><Relationship Id="rId19" Type="http://schemas.openxmlformats.org/officeDocument/2006/relationships/image" Target="../media/image62.png"/><Relationship Id="rId4" Type="http://schemas.openxmlformats.org/officeDocument/2006/relationships/tags" Target="../tags/tag31.xml"/><Relationship Id="rId9" Type="http://schemas.openxmlformats.org/officeDocument/2006/relationships/oleObject" Target="../embeddings/oleObject5.bin"/><Relationship Id="rId14" Type="http://schemas.openxmlformats.org/officeDocument/2006/relationships/image" Target="../media/image58.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4.xml"/><Relationship Id="rId5" Type="http://schemas.openxmlformats.org/officeDocument/2006/relationships/image" Target="../media/image63.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35.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38.xml"/><Relationship Id="rId7" Type="http://schemas.openxmlformats.org/officeDocument/2006/relationships/slideLayout" Target="../slideLayouts/slideLayout19.xml"/><Relationship Id="rId12" Type="http://schemas.openxmlformats.org/officeDocument/2006/relationships/image" Target="../media/image7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73.png"/><Relationship Id="rId5" Type="http://schemas.openxmlformats.org/officeDocument/2006/relationships/tags" Target="../tags/tag40.xml"/><Relationship Id="rId10" Type="http://schemas.openxmlformats.org/officeDocument/2006/relationships/image" Target="../media/image72.png"/><Relationship Id="rId4" Type="http://schemas.openxmlformats.org/officeDocument/2006/relationships/tags" Target="../tags/tag39.xml"/><Relationship Id="rId9" Type="http://schemas.openxmlformats.org/officeDocument/2006/relationships/image" Target="../media/image63.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1.png"/><Relationship Id="rId18" Type="http://schemas.openxmlformats.org/officeDocument/2006/relationships/image" Target="../media/image81.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77.emf"/><Relationship Id="rId17" Type="http://schemas.openxmlformats.org/officeDocument/2006/relationships/image" Target="../media/image80.png"/><Relationship Id="rId2" Type="http://schemas.openxmlformats.org/officeDocument/2006/relationships/tags" Target="../tags/tag43.xml"/><Relationship Id="rId16" Type="http://schemas.openxmlformats.org/officeDocument/2006/relationships/image" Target="../media/image79.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18.png"/><Relationship Id="rId5" Type="http://schemas.openxmlformats.org/officeDocument/2006/relationships/tags" Target="../tags/tag46.xml"/><Relationship Id="rId15" Type="http://schemas.openxmlformats.org/officeDocument/2006/relationships/image" Target="../media/image78.png"/><Relationship Id="rId10" Type="http://schemas.openxmlformats.org/officeDocument/2006/relationships/hyperlink" Target="../Polls/RM.pptx#-1,9,Headlossandflow" TargetMode="External"/><Relationship Id="rId19" Type="http://schemas.openxmlformats.org/officeDocument/2006/relationships/image" Target="../media/image82.png"/><Relationship Id="rId4" Type="http://schemas.openxmlformats.org/officeDocument/2006/relationships/tags" Target="../tags/tag45.xml"/><Relationship Id="rId9" Type="http://schemas.openxmlformats.org/officeDocument/2006/relationships/notesSlide" Target="../notesSlides/notesSlide26.xml"/><Relationship Id="rId1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63.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82.png"/><Relationship Id="rId5" Type="http://schemas.openxmlformats.org/officeDocument/2006/relationships/image" Target="../media/image77.emf"/><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53.xml"/><Relationship Id="rId7" Type="http://schemas.openxmlformats.org/officeDocument/2006/relationships/image" Target="../media/image87.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93.png"/><Relationship Id="rId3" Type="http://schemas.openxmlformats.org/officeDocument/2006/relationships/tags" Target="../tags/tag56.xml"/><Relationship Id="rId7" Type="http://schemas.openxmlformats.org/officeDocument/2006/relationships/notesSlide" Target="../notesSlides/notesSlide31.xml"/><Relationship Id="rId12" Type="http://schemas.openxmlformats.org/officeDocument/2006/relationships/image" Target="../media/image92.png"/><Relationship Id="rId2" Type="http://schemas.openxmlformats.org/officeDocument/2006/relationships/tags" Target="../tags/tag55.xml"/><Relationship Id="rId16" Type="http://schemas.openxmlformats.org/officeDocument/2006/relationships/image" Target="../media/image96.png"/><Relationship Id="rId1" Type="http://schemas.openxmlformats.org/officeDocument/2006/relationships/tags" Target="../tags/tag54.xml"/><Relationship Id="rId6" Type="http://schemas.openxmlformats.org/officeDocument/2006/relationships/slideLayout" Target="../slideLayouts/slideLayout16.xml"/><Relationship Id="rId11" Type="http://schemas.openxmlformats.org/officeDocument/2006/relationships/image" Target="../media/image91.wmf"/><Relationship Id="rId5" Type="http://schemas.openxmlformats.org/officeDocument/2006/relationships/tags" Target="../tags/tag58.xml"/><Relationship Id="rId15" Type="http://schemas.openxmlformats.org/officeDocument/2006/relationships/image" Target="../media/image95.png"/><Relationship Id="rId10" Type="http://schemas.openxmlformats.org/officeDocument/2006/relationships/image" Target="../media/image90.wmf"/><Relationship Id="rId4" Type="http://schemas.openxmlformats.org/officeDocument/2006/relationships/tags" Target="../tags/tag57.xml"/><Relationship Id="rId9" Type="http://schemas.openxmlformats.org/officeDocument/2006/relationships/image" Target="../media/image89.wmf"/><Relationship Id="rId14" Type="http://schemas.openxmlformats.org/officeDocument/2006/relationships/image" Target="../media/image94.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00.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60.xml"/><Relationship Id="rId16" Type="http://schemas.openxmlformats.org/officeDocument/2006/relationships/image" Target="../media/image103.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98.png"/><Relationship Id="rId5" Type="http://schemas.openxmlformats.org/officeDocument/2006/relationships/tags" Target="../tags/tag63.xml"/><Relationship Id="rId15" Type="http://schemas.openxmlformats.org/officeDocument/2006/relationships/image" Target="../media/image102.png"/><Relationship Id="rId10" Type="http://schemas.openxmlformats.org/officeDocument/2006/relationships/image" Target="../media/image97.emf"/><Relationship Id="rId4" Type="http://schemas.openxmlformats.org/officeDocument/2006/relationships/tags" Target="../tags/tag62.xml"/><Relationship Id="rId9" Type="http://schemas.openxmlformats.org/officeDocument/2006/relationships/notesSlide" Target="../notesSlides/notesSlide32.xml"/><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tags" Target="../tags/tag67.xml"/><Relationship Id="rId7" Type="http://schemas.openxmlformats.org/officeDocument/2006/relationships/oleObject" Target="../embeddings/oleObject7.bin"/><Relationship Id="rId2" Type="http://schemas.openxmlformats.org/officeDocument/2006/relationships/tags" Target="../tags/tag66.xml"/><Relationship Id="rId1" Type="http://schemas.openxmlformats.org/officeDocument/2006/relationships/vmlDrawing" Target="../drawings/vmlDrawing7.vml"/><Relationship Id="rId6" Type="http://schemas.openxmlformats.org/officeDocument/2006/relationships/image" Target="../media/image106.png"/><Relationship Id="rId5" Type="http://schemas.openxmlformats.org/officeDocument/2006/relationships/notesSlide" Target="../notesSlides/notesSlide33.xml"/><Relationship Id="rId10" Type="http://schemas.openxmlformats.org/officeDocument/2006/relationships/image" Target="../media/image108.png"/><Relationship Id="rId4" Type="http://schemas.openxmlformats.org/officeDocument/2006/relationships/slideLayout" Target="../slideLayouts/slideLayout19.xml"/><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68.xml"/><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14.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tags" Target="../tags/tag70.xml"/><Relationship Id="rId16" Type="http://schemas.openxmlformats.org/officeDocument/2006/relationships/image" Target="../media/image117.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112.png"/><Relationship Id="rId5" Type="http://schemas.openxmlformats.org/officeDocument/2006/relationships/tags" Target="../tags/tag73.xml"/><Relationship Id="rId15" Type="http://schemas.openxmlformats.org/officeDocument/2006/relationships/image" Target="../media/image116.png"/><Relationship Id="rId10" Type="http://schemas.openxmlformats.org/officeDocument/2006/relationships/image" Target="../media/image111.wmf"/><Relationship Id="rId4" Type="http://schemas.openxmlformats.org/officeDocument/2006/relationships/tags" Target="../tags/tag72.xml"/><Relationship Id="rId9" Type="http://schemas.openxmlformats.org/officeDocument/2006/relationships/notesSlide" Target="../notesSlides/notesSlide35.xml"/><Relationship Id="rId14" Type="http://schemas.openxmlformats.org/officeDocument/2006/relationships/image" Target="../media/image115.png"/></Relationships>
</file>

<file path=ppt/slides/_rels/slide5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78.xml"/><Relationship Id="rId7" Type="http://schemas.openxmlformats.org/officeDocument/2006/relationships/image" Target="../media/image120.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19.png"/><Relationship Id="rId5" Type="http://schemas.openxmlformats.org/officeDocument/2006/relationships/slideLayout" Target="../slideLayouts/slideLayout16.xml"/><Relationship Id="rId4" Type="http://schemas.openxmlformats.org/officeDocument/2006/relationships/tags" Target="../tags/tag79.xml"/><Relationship Id="rId9" Type="http://schemas.openxmlformats.org/officeDocument/2006/relationships/image" Target="../media/image1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82.xml"/><Relationship Id="rId7" Type="http://schemas.openxmlformats.org/officeDocument/2006/relationships/image" Target="../media/image123.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6.png"/><Relationship Id="rId4" Type="http://schemas.openxmlformats.org/officeDocument/2006/relationships/tags" Target="../tags/tag83.xml"/><Relationship Id="rId9" Type="http://schemas.openxmlformats.org/officeDocument/2006/relationships/image" Target="../media/image125.png"/></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30.png"/><Relationship Id="rId3" Type="http://schemas.openxmlformats.org/officeDocument/2006/relationships/tags" Target="../tags/tag86.xml"/><Relationship Id="rId7" Type="http://schemas.openxmlformats.org/officeDocument/2006/relationships/slideLayout" Target="../slideLayouts/slideLayout19.xml"/><Relationship Id="rId12" Type="http://schemas.openxmlformats.org/officeDocument/2006/relationships/image" Target="../media/image129.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28.png"/><Relationship Id="rId5" Type="http://schemas.openxmlformats.org/officeDocument/2006/relationships/tags" Target="../tags/tag88.xml"/><Relationship Id="rId10" Type="http://schemas.openxmlformats.org/officeDocument/2006/relationships/image" Target="../media/image127.png"/><Relationship Id="rId4" Type="http://schemas.openxmlformats.org/officeDocument/2006/relationships/tags" Target="../tags/tag87.xml"/><Relationship Id="rId9" Type="http://schemas.openxmlformats.org/officeDocument/2006/relationships/image" Target="../media/image116.png"/><Relationship Id="rId14" Type="http://schemas.openxmlformats.org/officeDocument/2006/relationships/image" Target="../media/image131.png"/></Relationships>
</file>

<file path=ppt/slides/_rels/slide5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92.xml"/><Relationship Id="rId7" Type="http://schemas.openxmlformats.org/officeDocument/2006/relationships/image" Target="../media/image99.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32.png"/><Relationship Id="rId5" Type="http://schemas.openxmlformats.org/officeDocument/2006/relationships/slideLayout" Target="../slideLayouts/slideLayout19.xml"/><Relationship Id="rId4" Type="http://schemas.openxmlformats.org/officeDocument/2006/relationships/tags" Target="../tags/tag93.xml"/><Relationship Id="rId9" Type="http://schemas.openxmlformats.org/officeDocument/2006/relationships/image" Target="../media/image13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30.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136.png"/><Relationship Id="rId17" Type="http://schemas.openxmlformats.org/officeDocument/2006/relationships/image" Target="../media/image140.png"/><Relationship Id="rId2" Type="http://schemas.openxmlformats.org/officeDocument/2006/relationships/tags" Target="../tags/tag95.xml"/><Relationship Id="rId16" Type="http://schemas.openxmlformats.org/officeDocument/2006/relationships/image" Target="../media/image139.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35.png"/><Relationship Id="rId5" Type="http://schemas.openxmlformats.org/officeDocument/2006/relationships/tags" Target="../tags/tag98.xml"/><Relationship Id="rId15" Type="http://schemas.openxmlformats.org/officeDocument/2006/relationships/image" Target="../media/image138.png"/><Relationship Id="rId10" Type="http://schemas.openxmlformats.org/officeDocument/2006/relationships/image" Target="../media/image200.png"/><Relationship Id="rId4" Type="http://schemas.openxmlformats.org/officeDocument/2006/relationships/tags" Target="../tags/tag97.xml"/><Relationship Id="rId9" Type="http://schemas.openxmlformats.org/officeDocument/2006/relationships/notesSlide" Target="../notesSlides/notesSlide38.xml"/><Relationship Id="rId14" Type="http://schemas.openxmlformats.org/officeDocument/2006/relationships/image" Target="../media/image137.png"/></Relationships>
</file>

<file path=ppt/slides/_rels/slide6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03.xml"/><Relationship Id="rId7" Type="http://schemas.openxmlformats.org/officeDocument/2006/relationships/image" Target="../media/image140.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9.xml"/><Relationship Id="rId11" Type="http://schemas.openxmlformats.org/officeDocument/2006/relationships/image" Target="../media/image144.png"/><Relationship Id="rId5" Type="http://schemas.openxmlformats.org/officeDocument/2006/relationships/tags" Target="../tags/tag105.xml"/><Relationship Id="rId10" Type="http://schemas.openxmlformats.org/officeDocument/2006/relationships/image" Target="../media/image143.png"/><Relationship Id="rId4" Type="http://schemas.openxmlformats.org/officeDocument/2006/relationships/tags" Target="../tags/tag104.xml"/><Relationship Id="rId9" Type="http://schemas.openxmlformats.org/officeDocument/2006/relationships/image" Target="../media/image142.png"/></Relationships>
</file>

<file path=ppt/slides/_rels/slide62.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tags" Target="../tags/tag108.xml"/><Relationship Id="rId7" Type="http://schemas.openxmlformats.org/officeDocument/2006/relationships/slideLayout" Target="../slideLayouts/slideLayout19.xml"/><Relationship Id="rId12" Type="http://schemas.openxmlformats.org/officeDocument/2006/relationships/image" Target="../media/image149.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48.png"/><Relationship Id="rId5" Type="http://schemas.openxmlformats.org/officeDocument/2006/relationships/tags" Target="../tags/tag110.xml"/><Relationship Id="rId10" Type="http://schemas.openxmlformats.org/officeDocument/2006/relationships/image" Target="../media/image147.png"/><Relationship Id="rId4" Type="http://schemas.openxmlformats.org/officeDocument/2006/relationships/tags" Target="../tags/tag109.xml"/><Relationship Id="rId9" Type="http://schemas.openxmlformats.org/officeDocument/2006/relationships/image" Target="../media/image146.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8.vml"/><Relationship Id="rId5" Type="http://schemas.openxmlformats.org/officeDocument/2006/relationships/image" Target="../media/image151.wmf"/><Relationship Id="rId4" Type="http://schemas.openxmlformats.org/officeDocument/2006/relationships/oleObject" Target="../embeddings/oleObject8.bin"/></Relationships>
</file>

<file path=ppt/slides/_rels/slide6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54.jpeg"/><Relationship Id="rId7"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155.png"/><Relationship Id="rId4" Type="http://schemas.openxmlformats.org/officeDocument/2006/relationships/hyperlink" Target="http://dx.doi.org/10.1016/j.cjche.2015.02.003"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7.png"/><Relationship Id="rId4" Type="http://schemas.openxmlformats.org/officeDocument/2006/relationships/hyperlink" Target="http://dx.doi.org/10.1016/j.cjche.2015.02.003"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7.png"/><Relationship Id="rId4" Type="http://schemas.openxmlformats.org/officeDocument/2006/relationships/hyperlink" Target="http://dx.doi.org/10.1016/j.cjche.2015.02.00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766079" y="479134"/>
            <a:ext cx="6006322" cy="1200329"/>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Municipal Drinking Water Treatment</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95072"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22513" y="4481461"/>
            <a:ext cx="1174857" cy="32000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a:t>May not explain the particle interactions that occur in flocculation using aluminum and iron based coagulants</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pic>
        <p:nvPicPr>
          <p:cNvPr id="23" name="Picture 2" descr="Sage or Guide">
            <a:hlinkClick r:id="rId12" action="ppaction://hlinkpres?slideindex=3&amp;slidetitle=ECNTheor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10"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1"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graphicFrame>
        <p:nvGraphicFramePr>
          <p:cNvPr id="686094" name="Object 3">
            <a:hlinkClick r:id="" action="ppaction://ole?verb=0"/>
          </p:cNvPr>
          <p:cNvGraphicFramePr>
            <a:graphicFrameLocks/>
          </p:cNvGraphicFramePr>
          <p:nvPr/>
        </p:nvGraphicFramePr>
        <p:xfrm>
          <a:off x="8048875" y="3696875"/>
          <a:ext cx="1000125" cy="331787"/>
        </p:xfrm>
        <a:graphic>
          <a:graphicData uri="http://schemas.openxmlformats.org/presentationml/2006/ole">
            <mc:AlternateContent xmlns:mc="http://schemas.openxmlformats.org/markup-compatibility/2006">
              <mc:Choice xmlns:v="urn:schemas-microsoft-com:vml" Requires="v">
                <p:oleObj spid="_x0000_s1008693" name="Equation" r:id="rId12" imgW="1002960" imgH="342720" progId="Equation.DSMT4">
                  <p:embed/>
                </p:oleObj>
              </mc:Choice>
              <mc:Fallback>
                <p:oleObj name="Equation" r:id="rId12" imgW="1002960" imgH="342720" progId="Equation.DSMT4">
                  <p:embed/>
                  <p:pic>
                    <p:nvPicPr>
                      <p:cNvPr id="0" name="Object 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48875" y="3696875"/>
                        <a:ext cx="1000125"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9" name="Picture 28">
            <a:extLst>
              <a:ext uri="{FF2B5EF4-FFF2-40B4-BE49-F238E27FC236}">
                <a16:creationId xmlns:a16="http://schemas.microsoft.com/office/drawing/2014/main" id="{B138DA37-1497-448D-8E8A-45985ACF55A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8950" y="1835690"/>
            <a:ext cx="1859657" cy="835657"/>
          </a:xfrm>
          <a:prstGeom prst="rect">
            <a:avLst/>
          </a:prstGeom>
        </p:spPr>
      </p:pic>
      <p:pic>
        <p:nvPicPr>
          <p:cNvPr id="27" name="Picture 26 2">
            <a:extLst>
              <a:ext uri="{FF2B5EF4-FFF2-40B4-BE49-F238E27FC236}">
                <a16:creationId xmlns:a16="http://schemas.microsoft.com/office/drawing/2014/main" id="{04D0C9F7-3DE3-4C18-9593-2DBD189EA48C}"/>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790950" y="2939700"/>
            <a:ext cx="1027657" cy="272457"/>
          </a:xfrm>
          <a:prstGeom prst="rect">
            <a:avLst/>
          </a:prstGeom>
        </p:spPr>
      </p:pic>
      <p:pic>
        <p:nvPicPr>
          <p:cNvPr id="25" name="Picture 24 2">
            <a:extLst>
              <a:ext uri="{FF2B5EF4-FFF2-40B4-BE49-F238E27FC236}">
                <a16:creationId xmlns:a16="http://schemas.microsoft.com/office/drawing/2014/main" id="{1A0E4708-088E-44CD-A0BD-C42385FF7F22}"/>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099750" y="3674659"/>
            <a:ext cx="1718857" cy="3346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35" name="Picture 34">
            <a:extLst>
              <a:ext uri="{FF2B5EF4-FFF2-40B4-BE49-F238E27FC236}">
                <a16:creationId xmlns:a16="http://schemas.microsoft.com/office/drawing/2014/main" id="{37C4C5AD-87FF-4CFF-AC8C-5E5CA133A30C}"/>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266150" y="6016146"/>
            <a:ext cx="1552457" cy="7296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graphicFrame>
        <p:nvGraphicFramePr>
          <p:cNvPr id="3" name="Object 2"/>
          <p:cNvGraphicFramePr>
            <a:graphicFrameLocks noChangeAspect="1"/>
          </p:cNvGraphicFramePr>
          <p:nvPr>
            <p:extLst>
              <p:ext uri="{D42A27DB-BD31-4B8C-83A1-F6EECF244321}">
                <p14:modId xmlns:p14="http://schemas.microsoft.com/office/powerpoint/2010/main" val="2334578969"/>
              </p:ext>
            </p:extLst>
          </p:nvPr>
        </p:nvGraphicFramePr>
        <p:xfrm>
          <a:off x="5515443" y="3100015"/>
          <a:ext cx="1384300" cy="825500"/>
        </p:xfrm>
        <a:graphic>
          <a:graphicData uri="http://schemas.openxmlformats.org/presentationml/2006/ole">
            <mc:AlternateContent xmlns:mc="http://schemas.openxmlformats.org/markup-compatibility/2006">
              <mc:Choice xmlns:v="urn:schemas-microsoft-com:vml" Requires="v">
                <p:oleObj spid="_x0000_s975008" name="Equation" r:id="rId6" imgW="1384200" imgH="825480" progId="Equation.DSMT4">
                  <p:embed/>
                </p:oleObj>
              </mc:Choice>
              <mc:Fallback>
                <p:oleObj name="Equation" r:id="rId6" imgW="1384200" imgH="82548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5443" y="3100015"/>
                        <a:ext cx="13843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a:t>
                </a:r>
                <a:r>
                  <a:rPr lang="en-US"/>
                  <a:t>particle aggregation) </a:t>
                </a:r>
                <a:r>
                  <a:rPr lang="en-US" dirty="0"/>
                  <a:t>is proportional to </a:t>
                </a:r>
                <a:r>
                  <a:rPr lang="en-US" dirty="0" err="1"/>
                  <a:t>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 the collision potential for flocculation</a:t>
                </a:r>
              </a:p>
              <a:p>
                <a:r>
                  <a:rPr lang="en-US" dirty="0"/>
                  <a:t>So this raises the question… Is rapid mix actually the first stage of flocculation?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6"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7"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8"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9"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0"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1"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sp>
        <p:nvSpPr>
          <p:cNvPr id="41" name="Oval 40"/>
          <p:cNvSpPr/>
          <p:nvPr/>
        </p:nvSpPr>
        <p:spPr bwMode="auto">
          <a:xfrm>
            <a:off x="6271982" y="4506097"/>
            <a:ext cx="304800" cy="28832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mn-lt"/>
            </a:endParaRPr>
          </a:p>
        </p:txBody>
      </p:sp>
      <p:pic>
        <p:nvPicPr>
          <p:cNvPr id="42" name="Picture 26" descr="pipeli1"/>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30"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a:t>We have speculated that energy dissipation rate mattered </a:t>
            </a:r>
          </a:p>
          <a:p>
            <a:r>
              <a:rPr lang="en-US" dirty="0"/>
              <a:t>We had an flawed justification for about 3 W/kg</a:t>
            </a:r>
          </a:p>
          <a:p>
            <a:r>
              <a:rPr lang="en-US" dirty="0"/>
              <a:t>We don’t currently have a rational basis for design of a rapid mix unit</a:t>
            </a:r>
          </a:p>
          <a:p>
            <a:r>
              <a:rPr lang="en-US" dirty="0"/>
              <a:t>The 1 L/s pilot plant offers us the opportunity to do the needed research.</a:t>
            </a:r>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294"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graphicFrame>
        <p:nvGraphicFramePr>
          <p:cNvPr id="11" name="Object 10"/>
          <p:cNvGraphicFramePr>
            <a:graphicFrameLocks noChangeAspect="1"/>
          </p:cNvGraphicFramePr>
          <p:nvPr>
            <p:extLst>
              <p:ext uri="{D42A27DB-BD31-4B8C-83A1-F6EECF244321}">
                <p14:modId xmlns:p14="http://schemas.microsoft.com/office/powerpoint/2010/main" val="727787757"/>
              </p:ext>
            </p:extLst>
          </p:nvPr>
        </p:nvGraphicFramePr>
        <p:xfrm>
          <a:off x="4043616" y="4229049"/>
          <a:ext cx="4871784" cy="2459427"/>
        </p:xfrm>
        <a:graphic>
          <a:graphicData uri="http://schemas.openxmlformats.org/presentationml/2006/ole">
            <mc:AlternateContent xmlns:mc="http://schemas.openxmlformats.org/markup-compatibility/2006">
              <mc:Choice xmlns:v="urn:schemas-microsoft-com:vml" Requires="v">
                <p:oleObj spid="_x0000_s992575" name="Mathcad" r:id="rId9" imgW="3943440" imgH="1990800" progId="Mathcad">
                  <p:link updateAutomatic="1"/>
                </p:oleObj>
              </mc:Choice>
              <mc:Fallback>
                <p:oleObj name="Mathcad" r:id="rId9" imgW="3943440" imgH="1990800" progId="Mathcad">
                  <p:link updateAutomatic="1"/>
                  <p:pic>
                    <p:nvPicPr>
                      <p:cNvPr id="0" name=""/>
                      <p:cNvPicPr/>
                      <p:nvPr/>
                    </p:nvPicPr>
                    <p:blipFill>
                      <a:blip r:embed="rId10"/>
                      <a:stretch>
                        <a:fillRect/>
                      </a:stretch>
                    </p:blipFill>
                    <p:spPr>
                      <a:xfrm>
                        <a:off x="4043616" y="4229049"/>
                        <a:ext cx="4871784" cy="2459427"/>
                      </a:xfrm>
                      <a:prstGeom prst="rect">
                        <a:avLst/>
                      </a:prstGeom>
                    </p:spPr>
                  </p:pic>
                </p:oleObj>
              </mc:Fallback>
            </mc:AlternateContent>
          </a:graphicData>
        </a:graphic>
      </p:graphicFrame>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09"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3994289839"/>
              </p:ext>
            </p:extLst>
          </p:nvPr>
        </p:nvGraphicFramePr>
        <p:xfrm>
          <a:off x="3705225" y="3552923"/>
          <a:ext cx="5438775" cy="2028825"/>
        </p:xfrm>
        <a:graphic>
          <a:graphicData uri="http://schemas.openxmlformats.org/presentationml/2006/ole">
            <mc:AlternateContent xmlns:mc="http://schemas.openxmlformats.org/markup-compatibility/2006">
              <mc:Choice xmlns:v="urn:schemas-microsoft-com:vml" Requires="v">
                <p:oleObj spid="_x0000_s1006810" name="Mathcad" r:id="rId11" imgW="6029280" imgH="2247840" progId="Mathcad">
                  <p:embed/>
                </p:oleObj>
              </mc:Choice>
              <mc:Fallback>
                <p:oleObj name="Mathcad" r:id="rId11" imgW="6029280" imgH="2247840" progId="Mathca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3552923"/>
                        <a:ext cx="54387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graphicFrame>
        <p:nvGraphicFramePr>
          <p:cNvPr id="859148" name="Object 12"/>
          <p:cNvGraphicFramePr>
            <a:graphicFrameLocks noChangeAspect="1"/>
          </p:cNvGraphicFramePr>
          <p:nvPr>
            <p:extLst>
              <p:ext uri="{D42A27DB-BD31-4B8C-83A1-F6EECF244321}">
                <p14:modId xmlns:p14="http://schemas.microsoft.com/office/powerpoint/2010/main" val="1076848354"/>
              </p:ext>
            </p:extLst>
          </p:nvPr>
        </p:nvGraphicFramePr>
        <p:xfrm>
          <a:off x="2611652" y="4187011"/>
          <a:ext cx="971550" cy="790575"/>
        </p:xfrm>
        <a:graphic>
          <a:graphicData uri="http://schemas.openxmlformats.org/presentationml/2006/ole">
            <mc:AlternateContent xmlns:mc="http://schemas.openxmlformats.org/markup-compatibility/2006">
              <mc:Choice xmlns:v="urn:schemas-microsoft-com:vml" Requires="v">
                <p:oleObj spid="_x0000_s1006811" name="Mathcad" r:id="rId13" imgW="971640" imgH="790560" progId="Mathcad">
                  <p:link updateAutomatic="1"/>
                </p:oleObj>
              </mc:Choice>
              <mc:Fallback>
                <p:oleObj name="Mathcad" r:id="rId13" imgW="971640" imgH="790560" progId="Mathcad">
                  <p:link updateAutomatic="1"/>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1652" y="4187011"/>
                        <a:ext cx="9715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1 1"/>
          <p:cNvPicPr preferRelativeResize="0">
            <a:picLocks noChangeAspect="1" noChangeArrowheads="1"/>
          </p:cNvPicPr>
          <p:nvPr/>
        </p:nvPicPr>
        <p:blipFill rotWithShape="1">
          <a:blip r:embed="rId15"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6"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5"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33" name="Picture 32">
            <a:extLst>
              <a:ext uri="{FF2B5EF4-FFF2-40B4-BE49-F238E27FC236}">
                <a16:creationId xmlns:a16="http://schemas.microsoft.com/office/drawing/2014/main" id="{51BD3EC8-92BA-4E2F-95F1-9BB4F5FD0A1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63513" y="5754409"/>
            <a:ext cx="2806857" cy="632381"/>
          </a:xfrm>
          <a:prstGeom prst="rect">
            <a:avLst/>
          </a:prstGeom>
        </p:spPr>
      </p:pic>
      <p:pic>
        <p:nvPicPr>
          <p:cNvPr id="36" name="Picture 35">
            <a:extLst>
              <a:ext uri="{FF2B5EF4-FFF2-40B4-BE49-F238E27FC236}">
                <a16:creationId xmlns:a16="http://schemas.microsoft.com/office/drawing/2014/main" id="{41B8AACF-9052-48FD-BD73-92A01FFD4A35}"/>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45315" y="5983894"/>
            <a:ext cx="1663451" cy="2046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2" name="Picture 21">
            <a:extLst>
              <a:ext uri="{FF2B5EF4-FFF2-40B4-BE49-F238E27FC236}">
                <a16:creationId xmlns:a16="http://schemas.microsoft.com/office/drawing/2014/main" id="{40426841-B171-4C8B-BC9D-D50D5BA0AC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89986" y="399544"/>
            <a:ext cx="2419790" cy="545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4234837"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0762" y="2343539"/>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768997"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595978" y="2912773"/>
            <a:ext cx="601944" cy="561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95161" y="4854822"/>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a:stCxn id="18" idx="0"/>
          </p:cNvCxnSpPr>
          <p:nvPr/>
        </p:nvCxnSpPr>
        <p:spPr>
          <a:xfrm flipH="1" flipV="1">
            <a:off x="8227829" y="4627984"/>
            <a:ext cx="59095" cy="226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673843" y="4401146"/>
            <a:ext cx="4821318" cy="869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49373" y="-11684"/>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768997" y="1588420"/>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p:nvPr/>
        </p:nvCxnSpPr>
        <p:spPr>
          <a:xfrm flipH="1" flipV="1">
            <a:off x="8476742" y="1200280"/>
            <a:ext cx="182066"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230624" y="5242560"/>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2022607A-5E2C-458B-AF06-15CD28BB9B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8" y="2043344"/>
            <a:ext cx="2806857" cy="632381"/>
          </a:xfrm>
          <a:prstGeom prst="rect">
            <a:avLst/>
          </a:prstGeom>
        </p:spPr>
      </p:pic>
      <p:pic>
        <p:nvPicPr>
          <p:cNvPr id="6" name="Picture 5 2">
            <a:extLst>
              <a:ext uri="{FF2B5EF4-FFF2-40B4-BE49-F238E27FC236}">
                <a16:creationId xmlns:a16="http://schemas.microsoft.com/office/drawing/2014/main" id="{769433E8-D400-4574-A8B7-454F9917BF4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7" cy="954107"/>
          </a:xfrm>
          <a:prstGeom prst="rect">
            <a:avLst/>
          </a:prstGeom>
        </p:spPr>
      </p:pic>
      <p:pic>
        <p:nvPicPr>
          <p:cNvPr id="9" name="Picture 8">
            <a:extLst>
              <a:ext uri="{FF2B5EF4-FFF2-40B4-BE49-F238E27FC236}">
                <a16:creationId xmlns:a16="http://schemas.microsoft.com/office/drawing/2014/main" id="{D72FC471-27CB-4F44-9229-76B336CF7D4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6"/>
            <a:ext cx="399542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Rapid Mix Head Loss</a:t>
            </a:r>
          </a:p>
        </p:txBody>
      </p:sp>
      <p:cxnSp>
        <p:nvCxnSpPr>
          <p:cNvPr id="17" name="Straight Arrow Connector 16"/>
          <p:cNvCxnSpPr/>
          <p:nvPr/>
        </p:nvCxnSpPr>
        <p:spPr bwMode="auto">
          <a:xfrm>
            <a:off x="463138" y="3562597"/>
            <a:ext cx="391885" cy="534390"/>
          </a:xfrm>
          <a:prstGeom prst="straightConnector1">
            <a:avLst/>
          </a:prstGeom>
          <a:noFill/>
          <a:ln w="12700" cap="flat" cmpd="sng" algn="ctr">
            <a:solidFill>
              <a:schemeClr val="bg2"/>
            </a:solidFill>
            <a:prstDash val="solid"/>
            <a:round/>
            <a:headEnd type="none" w="lg" len="med"/>
            <a:tailEnd type="arrow"/>
          </a:ln>
          <a:effectLst/>
        </p:spPr>
      </p:cxnSp>
      <p:cxnSp>
        <p:nvCxnSpPr>
          <p:cNvPr id="19" name="Straight Arrow Connector 18"/>
          <p:cNvCxnSpPr>
            <a:cxnSpLocks/>
          </p:cNvCxnSpPr>
          <p:nvPr/>
        </p:nvCxnSpPr>
        <p:spPr bwMode="auto">
          <a:xfrm flipH="1">
            <a:off x="2965322" y="2581424"/>
            <a:ext cx="452355" cy="1539312"/>
          </a:xfrm>
          <a:prstGeom prst="straightConnector1">
            <a:avLst/>
          </a:prstGeom>
          <a:noFill/>
          <a:ln w="12700" cap="flat" cmpd="sng" algn="ctr">
            <a:solidFill>
              <a:schemeClr val="bg2"/>
            </a:solidFill>
            <a:prstDash val="solid"/>
            <a:round/>
            <a:headEnd type="none" w="lg" len="med"/>
            <a:tailEnd type="arrow"/>
          </a:ln>
          <a:effectLst/>
        </p:spPr>
      </p:cxnSp>
      <p:sp>
        <p:nvSpPr>
          <p:cNvPr id="16" name="TextBox 15"/>
          <p:cNvSpPr txBox="1"/>
          <p:nvPr/>
        </p:nvSpPr>
        <p:spPr>
          <a:xfrm>
            <a:off x="5805183" y="2259888"/>
            <a:ext cx="3003258" cy="830997"/>
          </a:xfrm>
          <a:prstGeom prst="rect">
            <a:avLst/>
          </a:prstGeom>
          <a:noFill/>
        </p:spPr>
        <p:txBody>
          <a:bodyPr wrap="square" rtlCol="0">
            <a:spAutoFit/>
          </a:bodyPr>
          <a:lstStyle/>
          <a:p>
            <a:r>
              <a:rPr lang="en-US" sz="2400" dirty="0"/>
              <a:t>This is one of the scale effects for rapid mix</a:t>
            </a:r>
          </a:p>
        </p:txBody>
      </p:sp>
      <p:cxnSp>
        <p:nvCxnSpPr>
          <p:cNvPr id="20" name="Straight Arrow Connector 19"/>
          <p:cNvCxnSpPr>
            <a:stCxn id="16" idx="2"/>
          </p:cNvCxnSpPr>
          <p:nvPr/>
        </p:nvCxnSpPr>
        <p:spPr bwMode="auto">
          <a:xfrm flipH="1">
            <a:off x="7273255" y="3090885"/>
            <a:ext cx="33557" cy="164043"/>
          </a:xfrm>
          <a:prstGeom prst="straightConnector1">
            <a:avLst/>
          </a:prstGeom>
          <a:noFill/>
          <a:ln w="12700" cap="flat" cmpd="sng" algn="ctr">
            <a:solidFill>
              <a:schemeClr val="bg2"/>
            </a:solidFill>
            <a:prstDash val="solid"/>
            <a:round/>
            <a:headEnd type="none" w="lg" len="med"/>
            <a:tailEnd type="arrow"/>
          </a:ln>
          <a:effectLst/>
        </p:spPr>
      </p:cxnSp>
      <p:sp>
        <p:nvSpPr>
          <p:cNvPr id="3" name="TextBox 2"/>
          <p:cNvSpPr txBox="1"/>
          <p:nvPr/>
        </p:nvSpPr>
        <p:spPr>
          <a:xfrm>
            <a:off x="8189055" y="3354779"/>
            <a:ext cx="918841" cy="461665"/>
          </a:xfrm>
          <a:prstGeom prst="rect">
            <a:avLst/>
          </a:prstGeom>
          <a:noFill/>
        </p:spPr>
        <p:txBody>
          <a:bodyPr wrap="none" rtlCol="0">
            <a:spAutoFit/>
          </a:bodyPr>
          <a:lstStyle/>
          <a:p>
            <a:r>
              <a:rPr lang="en-US" sz="2400" dirty="0"/>
              <a:t>Why?</a:t>
            </a:r>
          </a:p>
        </p:txBody>
      </p:sp>
      <p:sp>
        <p:nvSpPr>
          <p:cNvPr id="7" name="Rounded Rectangle 6"/>
          <p:cNvSpPr/>
          <p:nvPr/>
        </p:nvSpPr>
        <p:spPr bwMode="auto">
          <a:xfrm>
            <a:off x="1681633" y="2343150"/>
            <a:ext cx="619125" cy="37623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1" name="Picture 2" descr="Sage or Guide">
            <a:hlinkClick r:id="rId10" action="ppaction://hlinkpres?slideindex=9&amp;slidetitle=Headlossandflow"/>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7775" y="38164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6687" name="Picture 27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26561" y="3127492"/>
            <a:ext cx="4292734" cy="35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36834" y="47607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26561" y="6524052"/>
            <a:ext cx="4312784" cy="400110"/>
          </a:xfrm>
          <a:prstGeom prst="rect">
            <a:avLst/>
          </a:prstGeom>
          <a:noFill/>
        </p:spPr>
        <p:txBody>
          <a:bodyPr wrap="none" rtlCol="0">
            <a:spAutoFit/>
          </a:bodyPr>
          <a:lstStyle/>
          <a:p>
            <a:r>
              <a:rPr lang="en-US" sz="2000" dirty="0"/>
              <a:t>This assumes discharge into a large tank</a:t>
            </a:r>
          </a:p>
        </p:txBody>
      </p:sp>
      <p:cxnSp>
        <p:nvCxnSpPr>
          <p:cNvPr id="10" name="Straight Arrow Connector 9"/>
          <p:cNvCxnSpPr>
            <a:cxnSpLocks/>
            <a:stCxn id="8" idx="1"/>
          </p:cNvCxnSpPr>
          <p:nvPr/>
        </p:nvCxnSpPr>
        <p:spPr>
          <a:xfrm flipH="1" flipV="1">
            <a:off x="1276905" y="4320791"/>
            <a:ext cx="2849656" cy="2403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4" name="Picture 23">
            <a:extLst>
              <a:ext uri="{FF2B5EF4-FFF2-40B4-BE49-F238E27FC236}">
                <a16:creationId xmlns:a16="http://schemas.microsoft.com/office/drawing/2014/main" id="{C1B28C3E-D06A-49C7-B5FF-5DD388FE502B}"/>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5637" y="1947688"/>
            <a:ext cx="2806857" cy="632381"/>
          </a:xfrm>
          <a:prstGeom prst="rect">
            <a:avLst/>
          </a:prstGeom>
        </p:spPr>
      </p:pic>
      <p:pic>
        <p:nvPicPr>
          <p:cNvPr id="43" name="Picture 42">
            <a:extLst>
              <a:ext uri="{FF2B5EF4-FFF2-40B4-BE49-F238E27FC236}">
                <a16:creationId xmlns:a16="http://schemas.microsoft.com/office/drawing/2014/main" id="{0342F5E6-ED25-46E2-88E5-41695E49FC43}"/>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9414751" y="3306070"/>
            <a:ext cx="1854200" cy="710252"/>
          </a:xfrm>
          <a:prstGeom prst="rect">
            <a:avLst/>
          </a:prstGeom>
        </p:spPr>
      </p:pic>
      <p:pic>
        <p:nvPicPr>
          <p:cNvPr id="47" name="Picture 46">
            <a:extLst>
              <a:ext uri="{FF2B5EF4-FFF2-40B4-BE49-F238E27FC236}">
                <a16:creationId xmlns:a16="http://schemas.microsoft.com/office/drawing/2014/main" id="{579F35D0-61DE-4B63-AF5C-9D12609637EC}"/>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844" y="2973880"/>
            <a:ext cx="2304000" cy="664381"/>
          </a:xfrm>
          <a:prstGeom prst="rect">
            <a:avLst/>
          </a:prstGeom>
        </p:spPr>
      </p:pic>
      <p:pic>
        <p:nvPicPr>
          <p:cNvPr id="33" name="Picture 32">
            <a:extLst>
              <a:ext uri="{FF2B5EF4-FFF2-40B4-BE49-F238E27FC236}">
                <a16:creationId xmlns:a16="http://schemas.microsoft.com/office/drawing/2014/main" id="{2497D974-7686-4238-9963-FCACF40E4FFF}"/>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07191" y="4161898"/>
            <a:ext cx="1069714" cy="608000"/>
          </a:xfrm>
          <a:prstGeom prst="rect">
            <a:avLst/>
          </a:prstGeom>
        </p:spPr>
      </p:pic>
      <p:pic>
        <p:nvPicPr>
          <p:cNvPr id="45" name="Picture 44">
            <a:extLst>
              <a:ext uri="{FF2B5EF4-FFF2-40B4-BE49-F238E27FC236}">
                <a16:creationId xmlns:a16="http://schemas.microsoft.com/office/drawing/2014/main" id="{3333095F-3715-41FF-8FBD-C08FEA3B9E2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070943" y="4051672"/>
            <a:ext cx="2096761" cy="702476"/>
          </a:xfrm>
          <a:prstGeom prst="rect">
            <a:avLst/>
          </a:prstGeom>
        </p:spPr>
      </p:pic>
      <p:pic>
        <p:nvPicPr>
          <p:cNvPr id="39" name="Picture 38">
            <a:extLst>
              <a:ext uri="{FF2B5EF4-FFF2-40B4-BE49-F238E27FC236}">
                <a16:creationId xmlns:a16="http://schemas.microsoft.com/office/drawing/2014/main" id="{DAB140A8-9C95-4163-AA1C-D1C8CB6F67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07190" y="5399460"/>
            <a:ext cx="3557383" cy="1124592"/>
          </a:xfrm>
          <a:prstGeom prst="rect">
            <a:avLst/>
          </a:prstGeom>
        </p:spPr>
      </p:pic>
      <p:pic>
        <p:nvPicPr>
          <p:cNvPr id="41" name="Picture 40">
            <a:extLst>
              <a:ext uri="{FF2B5EF4-FFF2-40B4-BE49-F238E27FC236}">
                <a16:creationId xmlns:a16="http://schemas.microsoft.com/office/drawing/2014/main" id="{7E851AED-034B-49A6-AA5D-068D418BE1CB}"/>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430505" y="2081713"/>
            <a:ext cx="1798095" cy="688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66404"/>
            <a:ext cx="6263386" cy="1143000"/>
          </a:xfrm>
        </p:spPr>
        <p:txBody>
          <a:bodyPr/>
          <a:lstStyle/>
          <a:p>
            <a:r>
              <a:rPr lang="en-US" sz="2800" dirty="0"/>
              <a:t>Reduce the required head loss through the rapid mix for large plant flows</a:t>
            </a:r>
          </a:p>
        </p:txBody>
      </p:sp>
      <p:sp>
        <p:nvSpPr>
          <p:cNvPr id="3" name="Content Placeholder 2"/>
          <p:cNvSpPr>
            <a:spLocks noGrp="1"/>
          </p:cNvSpPr>
          <p:nvPr>
            <p:ph idx="1"/>
          </p:nvPr>
        </p:nvSpPr>
        <p:spPr/>
        <p:txBody>
          <a:bodyPr/>
          <a:lstStyle/>
          <a:p>
            <a:r>
              <a:rPr lang="en-US" dirty="0"/>
              <a:t>Rapid Mix head loss</a:t>
            </a:r>
            <a:br>
              <a:rPr lang="en-US" dirty="0"/>
            </a:br>
            <a:r>
              <a:rPr lang="en-US" dirty="0"/>
              <a:t>increases with Q</a:t>
            </a:r>
          </a:p>
          <a:p>
            <a:r>
              <a:rPr lang="en-US" dirty="0"/>
              <a:t>How could we maintain a high energy dissipation rate while reducing the velocity and the head loss?</a:t>
            </a:r>
          </a:p>
          <a:p>
            <a:r>
              <a:rPr lang="en-US" dirty="0"/>
              <a:t>What else is needed?</a:t>
            </a:r>
          </a:p>
          <a:p>
            <a:r>
              <a:rPr lang="en-US" dirty="0">
                <a:solidFill>
                  <a:schemeClr val="accent4"/>
                </a:solidFill>
              </a:rPr>
              <a:t>Use a plate with multiple orifices in the rapid mix pipe and add macro mixing upstream</a:t>
            </a:r>
          </a:p>
        </p:txBody>
      </p:sp>
      <p:grpSp>
        <p:nvGrpSpPr>
          <p:cNvPr id="15" name="Group 14"/>
          <p:cNvGrpSpPr/>
          <p:nvPr/>
        </p:nvGrpSpPr>
        <p:grpSpPr>
          <a:xfrm>
            <a:off x="9144000" y="409538"/>
            <a:ext cx="956124" cy="956124"/>
            <a:chOff x="3649362" y="5634681"/>
            <a:chExt cx="1223319" cy="1223319"/>
          </a:xfrm>
        </p:grpSpPr>
        <p:sp>
          <p:nvSpPr>
            <p:cNvPr id="6" name="Oval 5"/>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Oval 10"/>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Oval 11"/>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3" name="Group 22"/>
          <p:cNvGrpSpPr/>
          <p:nvPr/>
        </p:nvGrpSpPr>
        <p:grpSpPr>
          <a:xfrm>
            <a:off x="9144000" y="5292434"/>
            <a:ext cx="956124" cy="956124"/>
            <a:chOff x="3649362" y="5634681"/>
            <a:chExt cx="1223319" cy="1223319"/>
          </a:xfrm>
        </p:grpSpPr>
        <p:sp>
          <p:nvSpPr>
            <p:cNvPr id="24" name="Oval 23"/>
            <p:cNvSpPr/>
            <p:nvPr/>
          </p:nvSpPr>
          <p:spPr bwMode="auto">
            <a:xfrm>
              <a:off x="3649362" y="5634681"/>
              <a:ext cx="1223319" cy="1223319"/>
            </a:xfrm>
            <a:prstGeom prst="ellipse">
              <a:avLst/>
            </a:prstGeom>
            <a:solidFill>
              <a:schemeClr val="accent4"/>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Oval 24"/>
            <p:cNvSpPr/>
            <p:nvPr/>
          </p:nvSpPr>
          <p:spPr bwMode="auto">
            <a:xfrm>
              <a:off x="3962400" y="576648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6" name="Oval 25"/>
            <p:cNvSpPr/>
            <p:nvPr/>
          </p:nvSpPr>
          <p:spPr bwMode="auto">
            <a:xfrm>
              <a:off x="4296032" y="578708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4563762" y="60548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Oval 27"/>
            <p:cNvSpPr/>
            <p:nvPr/>
          </p:nvSpPr>
          <p:spPr bwMode="auto">
            <a:xfrm>
              <a:off x="4469026" y="6413157"/>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Oval 28"/>
            <p:cNvSpPr/>
            <p:nvPr/>
          </p:nvSpPr>
          <p:spPr bwMode="auto">
            <a:xfrm>
              <a:off x="4127155" y="6512011"/>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Oval 29"/>
            <p:cNvSpPr/>
            <p:nvPr/>
          </p:nvSpPr>
          <p:spPr bwMode="auto">
            <a:xfrm>
              <a:off x="3826475" y="6371968"/>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3739978" y="6001265"/>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147751" y="6124834"/>
              <a:ext cx="238897" cy="238897"/>
            </a:xfrm>
            <a:prstGeom prst="ellipse">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33"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721869" y="534332"/>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843" y="1522734"/>
            <a:ext cx="1597868" cy="133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Oval 3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6" name="Picture 35">
            <a:extLst>
              <a:ext uri="{FF2B5EF4-FFF2-40B4-BE49-F238E27FC236}">
                <a16:creationId xmlns:a16="http://schemas.microsoft.com/office/drawing/2014/main" id="{260EBD56-BE28-4C5D-9E4B-DE35C09A4CC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0" y="1643165"/>
            <a:ext cx="2564709" cy="810779"/>
          </a:xfrm>
          <a:prstGeom prst="rect">
            <a:avLst/>
          </a:prstGeom>
        </p:spPr>
      </p:pic>
      <p:pic>
        <p:nvPicPr>
          <p:cNvPr id="37" name="Picture 36">
            <a:extLst>
              <a:ext uri="{FF2B5EF4-FFF2-40B4-BE49-F238E27FC236}">
                <a16:creationId xmlns:a16="http://schemas.microsoft.com/office/drawing/2014/main" id="{979C1356-85DC-4148-86F7-9B6B57FD80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33280" y="3863181"/>
            <a:ext cx="3192780" cy="7193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05556E-6 1.55412E-6 L -0.11407 1.55412E-6 " pathEditMode="relative" rAng="0" ptsTypes="AA">
                                      <p:cBhvr>
                                        <p:cTn id="10" dur="2000" fill="hold"/>
                                        <p:tgtEl>
                                          <p:spTgt spid="15"/>
                                        </p:tgtEl>
                                        <p:attrNameLst>
                                          <p:attrName>ppt_x</p:attrName>
                                          <p:attrName>ppt_y</p:attrName>
                                        </p:attrNameLst>
                                      </p:cBhvr>
                                      <p:rCtr x="-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55412E-6 L -0.11407 1.55412E-6 " pathEditMode="relative" rAng="0" ptsTypes="AA">
                                      <p:cBhvr>
                                        <p:cTn id="14" dur="2000" fill="hold"/>
                                        <p:tgtEl>
                                          <p:spTgt spid="23"/>
                                        </p:tgtEl>
                                        <p:attrNameLst>
                                          <p:attrName>ppt_x</p:attrName>
                                          <p:attrName>ppt_y</p:attrName>
                                        </p:attrNameLst>
                                      </p:cBhvr>
                                      <p:rCtr x="-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Macomixing minor loss coefficient and length scale</a:t>
            </a:r>
            <a:endParaRPr lang="en-US" dirty="0"/>
          </a:p>
        </p:txBody>
      </p:sp>
      <p:sp>
        <p:nvSpPr>
          <p:cNvPr id="3" name="Content Placeholder 2"/>
          <p:cNvSpPr>
            <a:spLocks noGrp="1"/>
          </p:cNvSpPr>
          <p:nvPr>
            <p:ph idx="1"/>
          </p:nvPr>
        </p:nvSpPr>
        <p:spPr/>
        <p:txBody>
          <a:bodyPr/>
          <a:lstStyle/>
          <a:p>
            <a:r>
              <a:rPr lang="en-US"/>
              <a:t>The eddy velocities are comparable to the mean velocities for a minor loss coefficient of 1</a:t>
            </a:r>
          </a:p>
          <a:p>
            <a:r>
              <a:rPr lang="en-US"/>
              <a:t>The minimum distance in the direction of flow (L) for mixing over the dimension perpendicular to the direction of flow (D) would then be equal to D. (L&gt;D)</a:t>
            </a:r>
          </a:p>
          <a:p>
            <a:r>
              <a:rPr lang="en-US"/>
              <a:t>This length is the pipe minimum length before the micromixing event (unless the two are combined in a single orifice)</a:t>
            </a:r>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a:t>
            </a:r>
            <a:r>
              <a:rPr lang="en-US" dirty="0" smtClean="0"/>
              <a:t>inner viscous</a:t>
            </a:r>
            <a:r>
              <a:rPr lang="en-US" dirty="0" smtClean="0"/>
              <a:t> </a:t>
            </a:r>
            <a:r>
              <a:rPr lang="en-US" dirty="0"/>
              <a:t>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a:t>
            </a:r>
            <a:r>
              <a:rPr lang="en-US" sz="2400" dirty="0" smtClean="0"/>
              <a:t>2500 </a:t>
            </a:r>
            <a:r>
              <a:rPr lang="en-US" sz="2400" dirty="0"/>
              <a:t>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489"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8" name="Oval 17"/>
          <p:cNvSpPr>
            <a:spLocks noChangeAspect="1"/>
          </p:cNvSpPr>
          <p:nvPr/>
        </p:nvSpPr>
        <p:spPr>
          <a:xfrm rot="5400000">
            <a:off x="6006578" y="5394386"/>
            <a:ext cx="1219202" cy="1245642"/>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6147095" y="540626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6491558" y="53196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7061495" y="563486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flipH="1" flipV="1">
            <a:off x="5931716" y="60021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rot="5400000" flipH="1" flipV="1">
            <a:off x="6044453" y="639946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a:spLocks noChangeAspect="1"/>
          </p:cNvSpPr>
          <p:nvPr/>
        </p:nvSpPr>
        <p:spPr>
          <a:xfrm rot="5400000" flipH="1" flipV="1">
            <a:off x="6617516" y="656382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a:spLocks noChangeAspect="1"/>
          </p:cNvSpPr>
          <p:nvPr/>
        </p:nvSpPr>
        <p:spPr>
          <a:xfrm rot="5400000" flipH="1" flipV="1">
            <a:off x="7124474" y="627617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16" name="Picture 15">
            <a:extLst>
              <a:ext uri="{FF2B5EF4-FFF2-40B4-BE49-F238E27FC236}">
                <a16:creationId xmlns:a16="http://schemas.microsoft.com/office/drawing/2014/main" id="{4FA78AD3-B30A-426F-B9F9-1A522B2B208B}"/>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0" y="5416324"/>
            <a:ext cx="3248762"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11"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chlorhydrate</a:t>
            </a:r>
            <a:r>
              <a:rPr lang="en-US" sz="2800" dirty="0"/>
              <a:t> (ACH)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6.6704"/>
  <p:tag name="LATEXADDIN" val="\documentclass{article}&#10;\usepackage{amsmath}&#10;\pagestyle{empty}&#10;\begin{document}&#10;&#10;$$\Delta h = \frac{G^2 \nu \theta}{g}$$&#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59.3926"/>
  <p:tag name="LATEXADDIN" val="\documentclass{article}&#10;\usepackage{amsmath}&#10;\pagestyle{empty}&#10;\begin{document}&#10;&#10;&#10;$$\Pi_{RoundJet} \cong 0.5$$&#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06.4492"/>
  <p:tag name="ORIGINALWIDTH" val="1516.311"/>
  <p:tag name="LATEXADDIN" val="\documentclass{article}&#10;\usepackage{amsmath}&#10;\pagestyle{empty}&#10;\begin{document}&#10;&#10;$$ \varepsilon_{Max} \cong \frac{ \left( \Pi_{JetRound} \frac{4Q}{\pi D_{Jet}^2} \right)^3}{D_{Jet}}$$&#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1966.254"/>
  <p:tag name="LATEXADDIN" val="\documentclass{article}&#10;\usepackage{amsmath}&#10;\pagestyle{empty}&#10;\begin{document}&#10;&#10;$$ D_{Orifice} \cong \left( \frac{4 Q \Pi_{JetRound}}{\varepsilon_{Max}^{\frac{1}{3}} \pi} \right)^{\frac{3}{7}} \frac{1}{\sqrt{\Pi_{vc} }}$$&#10;&#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33.858"/>
  <p:tag name="LATEXADDIN" val="\documentclass{article}&#10;\usepackage{amsmath}&#10;\pagestyle{empty}&#10;\begin{document}&#10;&#10;&#10;$$V_{Jet} \cong \frac{\left( D_{Jet} \, \varepsilon_{Max} \right)^{\frac{1}{3}}}{\Pi_{JetRound}}$$&#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6.4341"/>
  <p:tag name="LATEXADDIN" val="\documentclass{article}&#10;\usepackage{amsmath}&#10;\pagestyle{empty}&#10;\begin{document}&#10;&#10;$$h_e = \frac{V_{Jet}^2}{2g}$$&#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031.871"/>
  <p:tag name="LATEXADDIN" val="\documentclass{article}&#10;\usepackage{amsmath}&#10;\pagestyle{empty}&#10;\begin{document}&#10;&#10;&#10;$$h_e = \frac{ \left( D_{Jet} \, \varepsilon_{Max} \right)^{\frac{2}{3}}}{ 2g \Pi_{JetRound}^2}$$&#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884.8893"/>
  <p:tag name="LATEXADDIN" val="\documentclass{article}&#10;\usepackage{amsmath}&#10;\pagestyle{empty}&#10;\begin{document}&#10;&#10;$$Q = \frac{D_{Jet}^{\frac{7}{3}} \pi \varepsilon_{Max}^{\frac{1}{3}}}{4 \Pi _{Jet}}$$&#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40.9449"/>
  <p:tag name="ORIGINALWIDTH" val="1394.826"/>
  <p:tag name="LATEXADDIN" val="\documentclass{article}&#10;\usepackage{amsmath}&#10;\pagestyle{empty}&#10;\begin{document}&#10;&#10;&#10;$$h_e = \frac{ \left( \frac{4 \Pi_{JetRound} Q \varepsilon_{Max}^2}{\pi} \right)^{\frac{2}{7}}}{2 g \Pi_{JetRound}^2}$$&#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 \varepsilon_{Max} \cong \frac{\left( \Pi_{RoundJet} V_{Jet} \right)^3}{D_{Jet}}$$&#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762.6547"/>
  <p:tag name="LATEXADDIN" val="\documentclass{article}&#10;\usepackage{amsmath}&#10;\pagestyle{empty}&#10;\begin{document}&#10;&#10;$$G = \left( \frac{P}{\rlap{--}V \rho \nu} \right)^{\frac{1}{2}}$$&#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21.4473"/>
  <p:tag name="LATEXADDIN" val="\documentclass{article}&#10;\usepackage{amsmath}&#10;\pagestyle{empty}&#10;\begin{document}&#10;&#10;&#10;$$\rlap{--} V = Q\theta $$&#10;&#10;\end{document}"/>
  <p:tag name="IGUANATEXSIZE" val="24"/>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704.9119"/>
  <p:tag name="LATEXADDIN" val="\documentclass{article}&#10;\usepackage{amsmath}&#10;\pagestyle{empty}&#10;\begin{document}&#10;&#10;&#10;$$P = G^2 \nu Q \theta \rho $$&#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98.8"/>
  <p:tag name="LATEXADDIN" val="\documentclass{article}&#10;\usepackage{amsmath}&#10;\pagestyle{empty}&#10;\begin{document}&#10;&#10;$$L_{Diff_{NC}} \approx \sqrt{ \frac{k_B T}{3 \pi \,\nu \rho_{NC} \, d_{NC} G}} $$&#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153801</TotalTime>
  <Words>5758</Words>
  <Application>Microsoft Office PowerPoint</Application>
  <PresentationFormat>On-screen Show (4:3)</PresentationFormat>
  <Paragraphs>670</Paragraphs>
  <Slides>77</Slides>
  <Notes>47</Notes>
  <HiddenSlides>0</HiddenSlides>
  <MMClips>1</MMClips>
  <ScaleCrop>false</ScaleCrop>
  <HeadingPairs>
    <vt:vector size="10" baseType="variant">
      <vt:variant>
        <vt:lpstr>Fonts Used</vt:lpstr>
      </vt:variant>
      <vt:variant>
        <vt:i4>9</vt:i4>
      </vt:variant>
      <vt:variant>
        <vt:lpstr>Theme</vt:lpstr>
      </vt:variant>
      <vt:variant>
        <vt:i4>3</vt:i4>
      </vt:variant>
      <vt:variant>
        <vt:lpstr>Links</vt:lpstr>
      </vt:variant>
      <vt:variant>
        <vt:i4>2</vt:i4>
      </vt:variant>
      <vt:variant>
        <vt:lpstr>Embedded OLE Servers</vt:lpstr>
      </vt:variant>
      <vt:variant>
        <vt:i4>2</vt:i4>
      </vt:variant>
      <vt:variant>
        <vt:lpstr>Slide Titles</vt:lpstr>
      </vt:variant>
      <vt:variant>
        <vt:i4>77</vt:i4>
      </vt:variant>
    </vt:vector>
  </HeadingPairs>
  <TitlesOfParts>
    <vt:vector size="93" baseType="lpstr">
      <vt:lpstr>Candara</vt:lpstr>
      <vt:lpstr>Arial</vt:lpstr>
      <vt:lpstr>Wingdings</vt:lpstr>
      <vt:lpstr>Cambria Math</vt:lpstr>
      <vt:lpstr>Times New Roman</vt:lpstr>
      <vt:lpstr>GreekC</vt:lpstr>
      <vt:lpstr>Century Gothic</vt:lpstr>
      <vt:lpstr>Symbol</vt:lpstr>
      <vt:lpstr>Times</vt:lpstr>
      <vt:lpstr>Lecture 4540 2014</vt:lpstr>
      <vt:lpstr>Lecture 4540 2015</vt:lpstr>
      <vt:lpstr>Lecture 4540 2016</vt:lpstr>
      <vt:lpstr>file:///C:\Users\mw24\Google%20Drive\Mathcad%2015%20files\Rapid%20mix%20exploration.xmcd\Selection%201299%201011%201713%201220</vt:lpstr>
      <vt:lpstr>file:///C:\Users\mw24\Documents\Mathcad\Kolmogorov%20diffusion%20Rapid%20Mix.xmcd\Selection%20611%201210%20713%201293</vt:lpstr>
      <vt:lpstr>Equation</vt:lpstr>
      <vt:lpstr>Mathcad</vt:lpstr>
      <vt:lpstr>Coagulation and Rapid Mix: A search for a basis for rational design</vt:lpstr>
      <vt:lpstr>The quest to improve water treatment: What are our resources?</vt:lpstr>
      <vt:lpstr>Gravity separation is awesome, but we need help</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Possible constraints</vt:lpstr>
      <vt:lpstr>Turbulence – Mixing – Energy Dissipation</vt:lpstr>
      <vt:lpstr>How Far Can Turbulence Mix? (Viscous inner scale)</vt:lpstr>
      <vt:lpstr>Mixing below the inner viscous length scale is by shear and diffusion</vt:lpstr>
      <vt:lpstr>AguaClara design…</vt:lpstr>
      <vt:lpstr>The minimum Reynolds number for efficient mixing is 10,000 </vt:lpstr>
      <vt:lpstr>The Reynolds Number requirement may be a challenge for lab scale flows and irrelevant above 0.1 L/s</vt:lpstr>
      <vt:lpstr>Disclaimer</vt:lpstr>
      <vt:lpstr>How do we generate intense turbulence?</vt:lpstr>
      <vt:lpstr>Flow Expansion</vt:lpstr>
      <vt:lpstr>Jet Mixing</vt:lpstr>
      <vt:lpstr>Energy Dissipation Rate Three orifices, same velocity</vt:lpstr>
      <vt:lpstr>Big eddies create smaller eddies</vt:lpstr>
      <vt:lpstr>Rapid Mix orifice</vt:lpstr>
      <vt:lpstr>Orifice Diameter to Obtain Target Mixing (Energy Dissipation Rate, Kolmogorov Length Scale) </vt:lpstr>
      <vt:lpstr>Rapid Mix Head Loss</vt:lpstr>
      <vt:lpstr>Reduce the required head loss through the rapid mix for large plant flows</vt:lpstr>
      <vt:lpstr>Hypothesis: Macomixing minor loss coefficient and length scale</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mw24</cp:lastModifiedBy>
  <cp:revision>4366</cp:revision>
  <cp:lastPrinted>2017-09-18T12:38:31Z</cp:lastPrinted>
  <dcterms:created xsi:type="dcterms:W3CDTF">2006-04-11T13:01:40Z</dcterms:created>
  <dcterms:modified xsi:type="dcterms:W3CDTF">2018-05-10T17:33:46Z</dcterms:modified>
</cp:coreProperties>
</file>